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6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92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50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02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39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46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66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92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61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33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D43C-872D-4388-AE9E-2BF198A4CEF8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00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4D43C-872D-4388-AE9E-2BF198A4CEF8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A9A40-B4B2-4B1F-A5CE-2FE367013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15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5155929" y="4623332"/>
            <a:ext cx="1886551" cy="119353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ディーラー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789272" y="4599803"/>
            <a:ext cx="1886551" cy="119353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/>
              <a:t>製薬会社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5128661" y="818146"/>
            <a:ext cx="1886551" cy="1193533"/>
          </a:xfrm>
          <a:prstGeom prst="roundRect">
            <a:avLst/>
          </a:prstGeom>
          <a:solidFill>
            <a:srgbClr val="CB65C4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Pt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5155929" y="2714687"/>
            <a:ext cx="1886551" cy="119353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en-US" altLang="ja-JP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</a:t>
            </a:r>
            <a:endParaRPr lang="en-US" altLang="ja-JP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①、④照合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678779" y="831514"/>
            <a:ext cx="1886551" cy="119353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病棟　</a:t>
            </a:r>
            <a:r>
              <a:rPr kumimoji="1" lang="en-US" altLang="ja-JP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カギ線コネクタ 12"/>
          <p:cNvCxnSpPr/>
          <p:nvPr/>
        </p:nvCxnSpPr>
        <p:spPr>
          <a:xfrm rot="5400000">
            <a:off x="41512" y="3294046"/>
            <a:ext cx="2588123" cy="12700"/>
          </a:xfrm>
          <a:prstGeom prst="bentConnector3">
            <a:avLst>
              <a:gd name="adj1" fmla="val 5186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カギ線コネクタ 14"/>
          <p:cNvCxnSpPr/>
          <p:nvPr/>
        </p:nvCxnSpPr>
        <p:spPr>
          <a:xfrm rot="16200000" flipV="1">
            <a:off x="443299" y="3295583"/>
            <a:ext cx="2588124" cy="9626"/>
          </a:xfrm>
          <a:prstGeom prst="bentConnector3">
            <a:avLst>
              <a:gd name="adj1" fmla="val 41818"/>
            </a:avLst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カギ線コネクタ 16"/>
          <p:cNvCxnSpPr/>
          <p:nvPr/>
        </p:nvCxnSpPr>
        <p:spPr>
          <a:xfrm>
            <a:off x="2675822" y="1076076"/>
            <a:ext cx="2452838" cy="298382"/>
          </a:xfrm>
          <a:prstGeom prst="bentConnector3">
            <a:avLst>
              <a:gd name="adj1" fmla="val 78646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カギ線コネクタ 18"/>
          <p:cNvCxnSpPr/>
          <p:nvPr/>
        </p:nvCxnSpPr>
        <p:spPr>
          <a:xfrm>
            <a:off x="2285199" y="1607419"/>
            <a:ext cx="2836645" cy="1402614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カギ線コネクタ 21"/>
          <p:cNvCxnSpPr/>
          <p:nvPr/>
        </p:nvCxnSpPr>
        <p:spPr>
          <a:xfrm>
            <a:off x="2689458" y="5017967"/>
            <a:ext cx="2452836" cy="9625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カギ線コネクタ 23"/>
          <p:cNvCxnSpPr/>
          <p:nvPr/>
        </p:nvCxnSpPr>
        <p:spPr>
          <a:xfrm rot="10800000">
            <a:off x="2675823" y="5428648"/>
            <a:ext cx="2452836" cy="9626"/>
          </a:xfrm>
          <a:prstGeom prst="bentConnector3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カギ線コネクタ 25"/>
          <p:cNvCxnSpPr/>
          <p:nvPr/>
        </p:nvCxnSpPr>
        <p:spPr>
          <a:xfrm rot="10800000">
            <a:off x="2675823" y="1723456"/>
            <a:ext cx="2452835" cy="1498331"/>
          </a:xfrm>
          <a:prstGeom prst="bentConnector3">
            <a:avLst>
              <a:gd name="adj1" fmla="val 68443"/>
            </a:avLst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カギ線コネクタ 32"/>
          <p:cNvCxnSpPr>
            <a:stCxn id="9" idx="2"/>
            <a:endCxn id="10" idx="0"/>
          </p:cNvCxnSpPr>
          <p:nvPr/>
        </p:nvCxnSpPr>
        <p:spPr>
          <a:xfrm rot="16200000" flipH="1">
            <a:off x="5734067" y="2349549"/>
            <a:ext cx="703008" cy="27268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カギ線コネクタ 34"/>
          <p:cNvCxnSpPr/>
          <p:nvPr/>
        </p:nvCxnSpPr>
        <p:spPr>
          <a:xfrm rot="16200000" flipV="1">
            <a:off x="5428049" y="2373629"/>
            <a:ext cx="689342" cy="4877"/>
          </a:xfrm>
          <a:prstGeom prst="bentConnector3">
            <a:avLst>
              <a:gd name="adj1" fmla="val 56981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カギ線コネクタ 38"/>
          <p:cNvCxnSpPr/>
          <p:nvPr/>
        </p:nvCxnSpPr>
        <p:spPr>
          <a:xfrm rot="5400000">
            <a:off x="5717404" y="4251622"/>
            <a:ext cx="709060" cy="2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カギ線コネクタ 39"/>
          <p:cNvCxnSpPr/>
          <p:nvPr/>
        </p:nvCxnSpPr>
        <p:spPr>
          <a:xfrm rot="16200000" flipV="1">
            <a:off x="5430822" y="4261818"/>
            <a:ext cx="679612" cy="9058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カギ線コネクタ 46"/>
          <p:cNvCxnSpPr>
            <a:endCxn id="9" idx="3"/>
          </p:cNvCxnSpPr>
          <p:nvPr/>
        </p:nvCxnSpPr>
        <p:spPr>
          <a:xfrm rot="10800000">
            <a:off x="7015213" y="1414913"/>
            <a:ext cx="1663567" cy="192506"/>
          </a:xfrm>
          <a:prstGeom prst="bentConnector3">
            <a:avLst>
              <a:gd name="adj1" fmla="val 79508"/>
            </a:avLst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カギ線コネクタ 50"/>
          <p:cNvCxnSpPr/>
          <p:nvPr/>
        </p:nvCxnSpPr>
        <p:spPr>
          <a:xfrm>
            <a:off x="7015210" y="1116531"/>
            <a:ext cx="1663569" cy="149191"/>
          </a:xfrm>
          <a:prstGeom prst="bentConnector3">
            <a:avLst>
              <a:gd name="adj1" fmla="val 84137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184554" y="6060476"/>
            <a:ext cx="55499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全</a:t>
            </a:r>
            <a:r>
              <a:rPr kumimoji="1" lang="ja-JP" altLang="en-US" dirty="0" smtClean="0"/>
              <a:t>例調査対象薬剤の患者登録情報の基本構成フロー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</a:t>
            </a:r>
            <a:r>
              <a:rPr kumimoji="1" lang="en-US" altLang="ja-JP" smtClean="0"/>
              <a:t>TWMU</a:t>
            </a:r>
            <a:r>
              <a:rPr lang="en-US" altLang="ja-JP" smtClean="0"/>
              <a:t>AMC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Pharmacy2022)</a:t>
            </a:r>
            <a:r>
              <a:rPr lang="ja-JP" altLang="en-US" dirty="0"/>
              <a:t>　（薬様式</a:t>
            </a:r>
            <a:r>
              <a:rPr lang="en-US" altLang="ja-JP" dirty="0"/>
              <a:t>P-2</a:t>
            </a:r>
            <a:r>
              <a:rPr lang="ja-JP" altLang="en-US" dirty="0"/>
              <a:t>）</a:t>
            </a:r>
          </a:p>
          <a:p>
            <a:endParaRPr kumimoji="1" lang="ja-JP" altLang="en-US" dirty="0"/>
          </a:p>
        </p:txBody>
      </p:sp>
      <p:cxnSp>
        <p:nvCxnSpPr>
          <p:cNvPr id="56" name="カギ線コネクタ 55"/>
          <p:cNvCxnSpPr/>
          <p:nvPr/>
        </p:nvCxnSpPr>
        <p:spPr>
          <a:xfrm rot="10800000">
            <a:off x="2697449" y="1347162"/>
            <a:ext cx="2439200" cy="181276"/>
          </a:xfrm>
          <a:prstGeom prst="bentConnector3">
            <a:avLst>
              <a:gd name="adj1" fmla="val 30991"/>
            </a:avLst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カギ線コネクタ 68"/>
          <p:cNvCxnSpPr/>
          <p:nvPr/>
        </p:nvCxnSpPr>
        <p:spPr>
          <a:xfrm flipV="1">
            <a:off x="2367815" y="3445844"/>
            <a:ext cx="2760844" cy="1148614"/>
          </a:xfrm>
          <a:prstGeom prst="bentConnector3">
            <a:avLst>
              <a:gd name="adj1" fmla="val -6827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カギ線コネクタ 73"/>
          <p:cNvCxnSpPr/>
          <p:nvPr/>
        </p:nvCxnSpPr>
        <p:spPr>
          <a:xfrm rot="10800000" flipV="1">
            <a:off x="2367816" y="3628724"/>
            <a:ext cx="2754029" cy="965734"/>
          </a:xfrm>
          <a:prstGeom prst="bentConnector3">
            <a:avLst>
              <a:gd name="adj1" fmla="val 99629"/>
            </a:avLst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カギ線コネクタ 78"/>
          <p:cNvCxnSpPr/>
          <p:nvPr/>
        </p:nvCxnSpPr>
        <p:spPr>
          <a:xfrm rot="10800000">
            <a:off x="2675828" y="349596"/>
            <a:ext cx="7430698" cy="385122"/>
          </a:xfrm>
          <a:prstGeom prst="bentConnector3">
            <a:avLst>
              <a:gd name="adj1" fmla="val 0"/>
            </a:avLst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カギ線コネクタ 83"/>
          <p:cNvCxnSpPr/>
          <p:nvPr/>
        </p:nvCxnSpPr>
        <p:spPr>
          <a:xfrm>
            <a:off x="2675822" y="509440"/>
            <a:ext cx="6670309" cy="285358"/>
          </a:xfrm>
          <a:prstGeom prst="bentConnector3">
            <a:avLst>
              <a:gd name="adj1" fmla="val 100072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角丸四角形 3"/>
          <p:cNvSpPr/>
          <p:nvPr/>
        </p:nvSpPr>
        <p:spPr>
          <a:xfrm>
            <a:off x="789272" y="96253"/>
            <a:ext cx="1886551" cy="1915427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D</a:t>
            </a:r>
            <a:r>
              <a:rPr lang="en-US" altLang="ja-JP" dirty="0" err="1"/>
              <a:t>r</a:t>
            </a:r>
            <a:endParaRPr kumimoji="1" lang="ja-JP" altLang="en-US" dirty="0"/>
          </a:p>
        </p:txBody>
      </p:sp>
      <p:cxnSp>
        <p:nvCxnSpPr>
          <p:cNvPr id="103" name="カギ線コネクタ 102"/>
          <p:cNvCxnSpPr/>
          <p:nvPr/>
        </p:nvCxnSpPr>
        <p:spPr>
          <a:xfrm flipV="1">
            <a:off x="6959157" y="2024379"/>
            <a:ext cx="2860311" cy="1074252"/>
          </a:xfrm>
          <a:prstGeom prst="bentConnector3">
            <a:avLst>
              <a:gd name="adj1" fmla="val 100021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カギ線コネクタ 106"/>
          <p:cNvCxnSpPr/>
          <p:nvPr/>
        </p:nvCxnSpPr>
        <p:spPr>
          <a:xfrm rot="10800000" flipV="1">
            <a:off x="7015210" y="2015789"/>
            <a:ext cx="2967886" cy="1430054"/>
          </a:xfrm>
          <a:prstGeom prst="bentConnector3">
            <a:avLst>
              <a:gd name="adj1" fmla="val -3283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 rot="5400000">
            <a:off x="273211" y="3168948"/>
            <a:ext cx="16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③</a:t>
            </a:r>
            <a:r>
              <a:rPr kumimoji="1" lang="en-US" altLang="ja-JP" dirty="0" smtClean="0"/>
              <a:t>PT</a:t>
            </a:r>
            <a:r>
              <a:rPr kumimoji="1" lang="ja-JP" altLang="en-US" dirty="0" smtClean="0"/>
              <a:t>同意書写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719988" y="2275820"/>
            <a:ext cx="1875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①臨時</a:t>
            </a:r>
            <a:r>
              <a:rPr kumimoji="1" lang="ja-JP" altLang="en-US" dirty="0" smtClean="0"/>
              <a:t>購入又は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 </a:t>
            </a:r>
            <a:r>
              <a:rPr kumimoji="1" lang="ja-JP" altLang="en-US" dirty="0" smtClean="0"/>
              <a:t>採用申請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 rot="16200000">
            <a:off x="1004483" y="3096345"/>
            <a:ext cx="192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PMS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ID</a:t>
            </a:r>
            <a:r>
              <a:rPr kumimoji="1" lang="ja-JP" altLang="en-US" dirty="0" smtClean="0"/>
              <a:t>登録依頼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 rot="5400000">
            <a:off x="2330655" y="2134502"/>
            <a:ext cx="140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①マスタ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開放情報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07122" y="646848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②投与同意　</a:t>
            </a:r>
            <a:r>
              <a:rPr kumimoji="1" lang="en-US" altLang="ja-JP" dirty="0" smtClean="0"/>
              <a:t>IC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780437" y="1493134"/>
            <a:ext cx="1326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②同意書</a:t>
            </a:r>
            <a:endParaRPr lang="en-US" altLang="ja-JP" dirty="0" smtClean="0"/>
          </a:p>
          <a:p>
            <a:r>
              <a:rPr lang="ja-JP" altLang="en-US" dirty="0"/>
              <a:t>　 </a:t>
            </a:r>
            <a:r>
              <a:rPr lang="ja-JP" altLang="en-US" dirty="0" smtClean="0"/>
              <a:t>サイン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297367" y="3138176"/>
            <a:ext cx="16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④</a:t>
            </a:r>
            <a:r>
              <a:rPr kumimoji="1" lang="en-US" altLang="ja-JP" dirty="0" smtClean="0"/>
              <a:t>PT</a:t>
            </a:r>
            <a:r>
              <a:rPr kumimoji="1" lang="ja-JP" altLang="en-US" dirty="0" smtClean="0"/>
              <a:t>同意書写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25205" y="3633728"/>
            <a:ext cx="269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④</a:t>
            </a:r>
            <a:r>
              <a:rPr kumimoji="1" lang="en-US" altLang="ja-JP" dirty="0" smtClean="0"/>
              <a:t>PT</a:t>
            </a:r>
            <a:r>
              <a:rPr kumimoji="1" lang="ja-JP" altLang="en-US" dirty="0" smtClean="0"/>
              <a:t>同意書</a:t>
            </a:r>
            <a:r>
              <a:rPr lang="ja-JP" altLang="en-US" dirty="0" smtClean="0"/>
              <a:t>・</a:t>
            </a:r>
            <a:r>
              <a:rPr lang="ja-JP" altLang="en-US" dirty="0"/>
              <a:t>臨時</a:t>
            </a:r>
            <a:r>
              <a:rPr kumimoji="1" lang="ja-JP" altLang="en-US" dirty="0" smtClean="0"/>
              <a:t>購入申請書の一致情報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828020" y="4614455"/>
            <a:ext cx="166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④</a:t>
            </a:r>
            <a:r>
              <a:rPr kumimoji="1" lang="en-US" altLang="ja-JP" dirty="0" smtClean="0"/>
              <a:t> Pt</a:t>
            </a:r>
            <a:r>
              <a:rPr lang="ja-JP" altLang="en-US" dirty="0" smtClean="0"/>
              <a:t>存在情報</a:t>
            </a:r>
            <a:endParaRPr kumimoji="1" lang="en-US" altLang="ja-JP" dirty="0" smtClean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035949" y="5489466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④</a:t>
            </a:r>
            <a:r>
              <a:rPr kumimoji="1" lang="ja-JP" altLang="en-US" dirty="0" smtClean="0"/>
              <a:t>納品準備態勢</a:t>
            </a:r>
            <a:endParaRPr kumimoji="1" lang="en-US" altLang="ja-JP" dirty="0" smtClean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099203" y="4095393"/>
            <a:ext cx="158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⑤緊急発注</a:t>
            </a:r>
            <a:endParaRPr kumimoji="1" lang="en-US" altLang="ja-JP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801203" y="414479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⑥納品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428758" y="3626908"/>
            <a:ext cx="45969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緊急発注対応体制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薬剤部では医師より連絡があったら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臨時</a:t>
            </a:r>
            <a:r>
              <a:rPr lang="en-US" altLang="ja-JP" dirty="0" smtClean="0"/>
              <a:t>)</a:t>
            </a:r>
            <a:r>
              <a:rPr kumimoji="1" lang="ja-JP" altLang="en-US" dirty="0" smtClean="0"/>
              <a:t>購入、</a:t>
            </a:r>
            <a:r>
              <a:rPr lang="ja-JP" altLang="en-US" dirty="0"/>
              <a:t>薬品名の</a:t>
            </a:r>
            <a:r>
              <a:rPr kumimoji="1" lang="ja-JP" altLang="en-US" dirty="0" smtClean="0"/>
              <a:t>記載並びに緊急である旨、記載依頼。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医師よりメーカーに患者の投与同意書の写しが送信され、</a:t>
            </a:r>
            <a:r>
              <a:rPr lang="ja-JP" altLang="en-US" dirty="0" smtClean="0"/>
              <a:t>その</a:t>
            </a:r>
            <a:r>
              <a:rPr lang="ja-JP" altLang="en-US" dirty="0"/>
              <a:t>情報</a:t>
            </a:r>
            <a:r>
              <a:rPr lang="ja-JP" altLang="en-US" dirty="0" smtClean="0"/>
              <a:t>が</a:t>
            </a:r>
            <a:r>
              <a:rPr lang="en-US" altLang="ja-JP" dirty="0" smtClean="0"/>
              <a:t>MR</a:t>
            </a:r>
            <a:r>
              <a:rPr lang="ja-JP" altLang="en-US" dirty="0" smtClean="0"/>
              <a:t>から薬剤部に届いた段階で発注可能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PMS</a:t>
            </a:r>
            <a:r>
              <a:rPr kumimoji="1" lang="ja-JP" altLang="en-US" dirty="0" smtClean="0"/>
              <a:t>用患者</a:t>
            </a:r>
            <a:r>
              <a:rPr lang="ja-JP" altLang="en-US" dirty="0" smtClean="0"/>
              <a:t>登録情報は、緊急性が強いため、治療後としている。</a:t>
            </a:r>
            <a:endParaRPr lang="en-US" altLang="ja-JP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146387" y="1632082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必要に応じて</a:t>
            </a:r>
            <a:endParaRPr lang="en-US" altLang="ja-JP" dirty="0" smtClean="0"/>
          </a:p>
          <a:p>
            <a:r>
              <a:rPr kumimoji="1" lang="ja-JP" altLang="en-US" dirty="0" smtClean="0"/>
              <a:t>情報</a:t>
            </a:r>
            <a:r>
              <a:rPr kumimoji="1" lang="ja-JP" altLang="en-US" dirty="0"/>
              <a:t>提供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039149" y="2391521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必要に応じて</a:t>
            </a:r>
            <a:endParaRPr lang="en-US" altLang="ja-JP" dirty="0" smtClean="0"/>
          </a:p>
          <a:p>
            <a:r>
              <a:rPr kumimoji="1" lang="ja-JP" altLang="en-US" dirty="0" smtClean="0"/>
              <a:t>情報</a:t>
            </a:r>
            <a:r>
              <a:rPr kumimoji="1" lang="ja-JP" altLang="en-US" dirty="0"/>
              <a:t>提供</a:t>
            </a:r>
          </a:p>
        </p:txBody>
      </p:sp>
    </p:spTree>
    <p:extLst>
      <p:ext uri="{BB962C8B-B14F-4D97-AF65-F5344CB8AC3E}">
        <p14:creationId xmlns:p14="http://schemas.microsoft.com/office/powerpoint/2010/main" val="2176429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184</Words>
  <Application>Microsoft Office PowerPoint</Application>
  <PresentationFormat>ワイド画面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Ph-ADPC</dc:creator>
  <cp:lastModifiedBy>TWMU-Pha</cp:lastModifiedBy>
  <cp:revision>13</cp:revision>
  <cp:lastPrinted>2018-01-26T06:12:23Z</cp:lastPrinted>
  <dcterms:created xsi:type="dcterms:W3CDTF">2016-05-25T23:49:53Z</dcterms:created>
  <dcterms:modified xsi:type="dcterms:W3CDTF">2022-05-19T13:42:09Z</dcterms:modified>
</cp:coreProperties>
</file>